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7"/>
  </p:notesMasterIdLst>
  <p:handoutMasterIdLst>
    <p:handoutMasterId r:id="rId78"/>
  </p:handoutMasterIdLst>
  <p:sldIdLst>
    <p:sldId id="268" r:id="rId10"/>
    <p:sldId id="380" r:id="rId11"/>
    <p:sldId id="444" r:id="rId12"/>
    <p:sldId id="486" r:id="rId13"/>
    <p:sldId id="390" r:id="rId14"/>
    <p:sldId id="274" r:id="rId15"/>
    <p:sldId id="333" r:id="rId16"/>
    <p:sldId id="407" r:id="rId17"/>
    <p:sldId id="435" r:id="rId18"/>
    <p:sldId id="436" r:id="rId19"/>
    <p:sldId id="487" r:id="rId20"/>
    <p:sldId id="437" r:id="rId21"/>
    <p:sldId id="438" r:id="rId22"/>
    <p:sldId id="439" r:id="rId23"/>
    <p:sldId id="440" r:id="rId24"/>
    <p:sldId id="480" r:id="rId25"/>
    <p:sldId id="341" r:id="rId26"/>
    <p:sldId id="343" r:id="rId27"/>
    <p:sldId id="279" r:id="rId28"/>
    <p:sldId id="280" r:id="rId29"/>
    <p:sldId id="344" r:id="rId30"/>
    <p:sldId id="346" r:id="rId31"/>
    <p:sldId id="347" r:id="rId32"/>
    <p:sldId id="284" r:id="rId33"/>
    <p:sldId id="285" r:id="rId34"/>
    <p:sldId id="286" r:id="rId35"/>
    <p:sldId id="367" r:id="rId36"/>
    <p:sldId id="368" r:id="rId37"/>
    <p:sldId id="369" r:id="rId38"/>
    <p:sldId id="370" r:id="rId39"/>
    <p:sldId id="371" r:id="rId40"/>
    <p:sldId id="354" r:id="rId41"/>
    <p:sldId id="355" r:id="rId42"/>
    <p:sldId id="484"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488" r:id="rId63"/>
    <p:sldId id="485" r:id="rId64"/>
    <p:sldId id="478" r:id="rId65"/>
    <p:sldId id="271" r:id="rId66"/>
    <p:sldId id="294" r:id="rId67"/>
    <p:sldId id="298" r:id="rId68"/>
    <p:sldId id="299" r:id="rId69"/>
    <p:sldId id="376" r:id="rId70"/>
    <p:sldId id="381" r:id="rId71"/>
    <p:sldId id="387" r:id="rId72"/>
    <p:sldId id="384" r:id="rId73"/>
    <p:sldId id="385" r:id="rId74"/>
    <p:sldId id="386" r:id="rId75"/>
    <p:sldId id="336" r:id="rId7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486"/>
            <p14:sldId id="390"/>
            <p14:sldId id="274"/>
            <p14:sldId id="333"/>
            <p14:sldId id="407"/>
            <p14:sldId id="435"/>
            <p14:sldId id="436"/>
            <p14:sldId id="487"/>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488"/>
            <p14:sldId id="485"/>
            <p14:sldId id="478"/>
            <p14:sldId id="271"/>
            <p14:sldId id="294"/>
            <p14:sldId id="298"/>
            <p14:sldId id="299"/>
            <p14:sldId id="376"/>
            <p14:sldId id="381"/>
            <p14:sldId id="387"/>
            <p14:sldId id="384"/>
            <p14:sldId id="385"/>
            <p14:sldId id="386"/>
            <p14:sldId id="33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a:srgbClr val="FF0000"/>
    <a:srgbClr val="FEB6B4"/>
    <a:srgbClr val="D9EEB4"/>
    <a:srgbClr val="92D050"/>
    <a:srgbClr val="FEA2A0"/>
    <a:srgbClr val="FEC165"/>
    <a:srgbClr val="F2F2F2"/>
    <a:srgbClr val="89BB67"/>
    <a:srgbClr val="FFE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38" autoAdjust="0"/>
    <p:restoredTop sz="88545" autoAdjust="0"/>
  </p:normalViewPr>
  <p:slideViewPr>
    <p:cSldViewPr snapToObjects="1">
      <p:cViewPr>
        <p:scale>
          <a:sx n="125" d="100"/>
          <a:sy n="125" d="100"/>
        </p:scale>
        <p:origin x="2486" y="93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06.07.2021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06.07.2021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problem here is that the device is oblivious to what is there on the screen</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main problem is that the context of the output is missing. The contest is the labels how human perceives the output on the screen. The meaning of the input is dependent on how the user perceives the output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 y doctoral research, I was interested into the human computer interactions, specifically how we interact with various computing platforms around us. This is crucial for a number of safety and security critical systems.</a:t>
            </a:r>
          </a:p>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equipment. Safe interaction with these systems are crucial for their safe operation.</a:t>
            </a:r>
          </a:p>
          <a:p>
            <a:r>
              <a:rPr lang="en-US" dirty="0"/>
              <a:t>Other critical systems such as medical implants such as a pacemaker are becoming more and more smart so that a medical technicians can connect to them and monitor vitals or change some operational parameters. </a:t>
            </a:r>
          </a:p>
          <a:p>
            <a:r>
              <a:rPr lang="en-US" dirty="0"/>
              <a:t>Smart homes are also another example where IoT devices report the current state of the home and user can operate them remotely. They have both security and safety implication for example the attacker can trick the user into unlocking the front door or keep the oven on for an extended period of time that may cause fire hazard.</a:t>
            </a:r>
          </a:p>
          <a:p>
            <a:r>
              <a:rPr lang="en-US" dirty="0"/>
              <a:t>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of these cases, the user interact with these remote systems and services with commodity platforms. These remote systems can be accessed either by specialized apps or through browser that provides the user with rich user interaction.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1433002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1415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57249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could target any of these layers of the platform. Hardware, OS or application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90914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7/6/2021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7/6/2021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7/6/2021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7/6/2021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7/6/2021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microsoft.com/office/2007/relationships/hdphoto" Target="../media/hdphoto10.wdp"/><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1.png"/><Relationship Id="rId3" Type="http://schemas.openxmlformats.org/officeDocument/2006/relationships/image" Target="../media/image94.png"/><Relationship Id="rId7" Type="http://schemas.openxmlformats.org/officeDocument/2006/relationships/image" Target="../media/image43.png"/><Relationship Id="rId12" Type="http://schemas.openxmlformats.org/officeDocument/2006/relationships/image" Target="../media/image98.png"/><Relationship Id="rId17" Type="http://schemas.openxmlformats.org/officeDocument/2006/relationships/image" Target="../media/image100.png"/><Relationship Id="rId2" Type="http://schemas.openxmlformats.org/officeDocument/2006/relationships/notesSlide" Target="../notesSlides/notesSlide21.xml"/><Relationship Id="rId16"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7.png"/><Relationship Id="rId5" Type="http://schemas.openxmlformats.org/officeDocument/2006/relationships/image" Target="../media/image47.png"/><Relationship Id="rId15" Type="http://schemas.openxmlformats.org/officeDocument/2006/relationships/image" Target="../media/image90.png"/><Relationship Id="rId10" Type="http://schemas.openxmlformats.org/officeDocument/2006/relationships/image" Target="../media/image96.png"/><Relationship Id="rId4" Type="http://schemas.openxmlformats.org/officeDocument/2006/relationships/image" Target="../media/image45.png"/><Relationship Id="rId9" Type="http://schemas.openxmlformats.org/officeDocument/2006/relationships/image" Target="../media/image24.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2.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43.png"/><Relationship Id="rId4" Type="http://schemas.openxmlformats.org/officeDocument/2006/relationships/image" Target="../media/image93.png"/><Relationship Id="rId9"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8.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3" Type="http://schemas.openxmlformats.org/officeDocument/2006/relationships/image" Target="../media/image110.png"/><Relationship Id="rId7" Type="http://schemas.openxmlformats.org/officeDocument/2006/relationships/image" Target="../media/image93.png"/><Relationship Id="rId12" Type="http://schemas.openxmlformats.org/officeDocument/2006/relationships/image" Target="../media/image24.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2.png"/><Relationship Id="rId11" Type="http://schemas.openxmlformats.org/officeDocument/2006/relationships/image" Target="../media/image109.png"/><Relationship Id="rId5" Type="http://schemas.openxmlformats.org/officeDocument/2006/relationships/image" Target="../media/image47.png"/><Relationship Id="rId10" Type="http://schemas.openxmlformats.org/officeDocument/2006/relationships/image" Target="../media/image101.png"/><Relationship Id="rId4" Type="http://schemas.openxmlformats.org/officeDocument/2006/relationships/image" Target="../media/image45.png"/><Relationship Id="rId9"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3.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90.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31.xml"/><Relationship Id="rId16" Type="http://schemas.openxmlformats.org/officeDocument/2006/relationships/image" Target="../media/image124.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1.png"/><Relationship Id="rId5" Type="http://schemas.openxmlformats.org/officeDocument/2006/relationships/image" Target="../media/image115.png"/><Relationship Id="rId15" Type="http://schemas.openxmlformats.org/officeDocument/2006/relationships/image" Target="../media/image123.png"/><Relationship Id="rId10" Type="http://schemas.openxmlformats.org/officeDocument/2006/relationships/image" Target="../media/image119.png"/><Relationship Id="rId4" Type="http://schemas.openxmlformats.org/officeDocument/2006/relationships/image" Target="../media/image91.png"/><Relationship Id="rId9" Type="http://schemas.openxmlformats.org/officeDocument/2006/relationships/image" Target="../media/image118.png"/><Relationship Id="rId14" Type="http://schemas.openxmlformats.org/officeDocument/2006/relationships/image" Target="../media/image122.png"/></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33.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48.png"/></Relationships>
</file>

<file path=ppt/slides/_rels/slide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5.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 Id="rId9" Type="http://schemas.openxmlformats.org/officeDocument/2006/relationships/image" Target="../media/image139.tmp"/></Relationships>
</file>

<file path=ppt/slides/_rels/slide6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1.jpeg"/><Relationship Id="rId5" Type="http://schemas.openxmlformats.org/officeDocument/2006/relationships/image" Target="../media/image136.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0.png"/></Relationships>
</file>

<file path=ppt/slides/_rels/slide6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8" name="Picture 7">
            <a:extLst>
              <a:ext uri="{FF2B5EF4-FFF2-40B4-BE49-F238E27FC236}">
                <a16:creationId xmlns:a16="http://schemas.microsoft.com/office/drawing/2014/main" id="{5D0FE6D0-0910-4247-9F89-5514C01F1F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cxnSp>
        <p:nvCxnSpPr>
          <p:cNvPr id="61" name="Connector: Elbow 60">
            <a:extLst>
              <a:ext uri="{FF2B5EF4-FFF2-40B4-BE49-F238E27FC236}">
                <a16:creationId xmlns:a16="http://schemas.microsoft.com/office/drawing/2014/main" id="{A5C555A7-E212-4DEA-961A-B0DD47C2B3CC}"/>
              </a:ext>
            </a:extLst>
          </p:cNvPr>
          <p:cNvCxnSpPr>
            <a:cxnSpLocks/>
            <a:stCxn id="14" idx="3"/>
            <a:endCxn id="9" idx="1"/>
          </p:cNvCxnSpPr>
          <p:nvPr/>
        </p:nvCxnSpPr>
        <p:spPr>
          <a:xfrm flipV="1">
            <a:off x="7922419" y="4273242"/>
            <a:ext cx="1028940" cy="52049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23058AD1-1A01-481C-AD19-297160851503}"/>
              </a:ext>
            </a:extLst>
          </p:cNvPr>
          <p:cNvCxnSpPr>
            <a:cxnSpLocks/>
            <a:stCxn id="44" idx="0"/>
            <a:endCxn id="14" idx="1"/>
          </p:cNvCxnSpPr>
          <p:nvPr/>
        </p:nvCxnSpPr>
        <p:spPr>
          <a:xfrm rot="5400000" flipH="1" flipV="1">
            <a:off x="1313958" y="4292991"/>
            <a:ext cx="468913" cy="1470410"/>
          </a:xfrm>
          <a:prstGeom prst="bentConnector2">
            <a:avLst/>
          </a:prstGeom>
          <a:ln w="19050" cap="sq">
            <a:solidFill>
              <a:srgbClr val="FF0000"/>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261BE27-9AD3-4694-8205-42ED294AD9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par>
                                <p:cTn id="8" presetID="22" presetClass="entr" presetSubtype="2"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right)">
                                      <p:cBhvr>
                                        <p:cTn id="10" dur="500"/>
                                        <p:tgtEl>
                                          <p:spTgt spid="61"/>
                                        </p:tgtEl>
                                      </p:cBhvr>
                                    </p:animEffect>
                                  </p:childTnLst>
                                </p:cTn>
                              </p:par>
                              <p:par>
                                <p:cTn id="11" presetID="22" presetClass="entr" presetSubtype="2"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right)">
                                      <p:cBhvr>
                                        <p:cTn id="1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pic>
        <p:nvPicPr>
          <p:cNvPr id="43" name="Picture 42">
            <a:extLst>
              <a:ext uri="{FF2B5EF4-FFF2-40B4-BE49-F238E27FC236}">
                <a16:creationId xmlns:a16="http://schemas.microsoft.com/office/drawing/2014/main" id="{A279D7F8-04D0-49DA-85C5-60F111BB12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cxnSp>
        <p:nvCxnSpPr>
          <p:cNvPr id="45" name="Connector: Elbow 44">
            <a:extLst>
              <a:ext uri="{FF2B5EF4-FFF2-40B4-BE49-F238E27FC236}">
                <a16:creationId xmlns:a16="http://schemas.microsoft.com/office/drawing/2014/main" id="{E94EDBAC-7EBB-430D-880D-1F4D7E6AA834}"/>
              </a:ext>
            </a:extLst>
          </p:cNvPr>
          <p:cNvCxnSpPr>
            <a:cxnSpLocks/>
            <a:stCxn id="14" idx="3"/>
            <a:endCxn id="9" idx="1"/>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F23C7E33-58BB-4025-A35E-27E183841B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50" name="Picture 2" descr="Usb drive premium icon">
            <a:extLst>
              <a:ext uri="{FF2B5EF4-FFF2-40B4-BE49-F238E27FC236}">
                <a16:creationId xmlns:a16="http://schemas.microsoft.com/office/drawing/2014/main" id="{5495C148-8A18-40BC-82F9-E9939E5DC5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534331">
            <a:off x="8196951" y="5287135"/>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25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Dedicated Security Chips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7" name="Picture 46">
            <a:extLst>
              <a:ext uri="{FF2B5EF4-FFF2-40B4-BE49-F238E27FC236}">
                <a16:creationId xmlns:a16="http://schemas.microsoft.com/office/drawing/2014/main" id="{8C0437DA-2C4D-4F75-8597-9BE3A2A4D0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cxnSp>
        <p:nvCxnSpPr>
          <p:cNvPr id="48" name="Connector: Elbow 47">
            <a:extLst>
              <a:ext uri="{FF2B5EF4-FFF2-40B4-BE49-F238E27FC236}">
                <a16:creationId xmlns:a16="http://schemas.microsoft.com/office/drawing/2014/main" id="{C28817D0-8BE1-4178-A7CF-8B6E6688023E}"/>
              </a:ext>
            </a:extLst>
          </p:cNvPr>
          <p:cNvCxnSpPr>
            <a:cxnSpLocks/>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44CEFBB-A7BC-4C04-9298-F92828036865}"/>
              </a:ext>
            </a:extLst>
          </p:cNvPr>
          <p:cNvCxnSpPr>
            <a:cxnSpLocks/>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EE49BA1B-FF0B-4966-88E5-A710CF08198C}"/>
              </a:ext>
            </a:extLst>
          </p:cNvPr>
          <p:cNvCxnSpPr>
            <a:cxnSpLocks/>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Distributed Enclaves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60" name="Picture 59">
            <a:extLst>
              <a:ext uri="{FF2B5EF4-FFF2-40B4-BE49-F238E27FC236}">
                <a16:creationId xmlns:a16="http://schemas.microsoft.com/office/drawing/2014/main" id="{95E3630C-2E4E-4C6B-881C-D1425DF51BA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61" name="Picture 60">
            <a:extLst>
              <a:ext uri="{FF2B5EF4-FFF2-40B4-BE49-F238E27FC236}">
                <a16:creationId xmlns:a16="http://schemas.microsoft.com/office/drawing/2014/main" id="{25CF4F11-FEF3-41DA-914D-BBBAA04041A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1959803"/>
            <a:ext cx="692505" cy="692505"/>
          </a:xfrm>
          <a:prstGeom prst="rect">
            <a:avLst/>
          </a:prstGeom>
        </p:spPr>
      </p:pic>
      <p:pic>
        <p:nvPicPr>
          <p:cNvPr id="62" name="Picture 61">
            <a:extLst>
              <a:ext uri="{FF2B5EF4-FFF2-40B4-BE49-F238E27FC236}">
                <a16:creationId xmlns:a16="http://schemas.microsoft.com/office/drawing/2014/main" id="{7DE517EE-CC41-4AF8-AE5A-3648F1727B2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3465864"/>
            <a:ext cx="692505" cy="692505"/>
          </a:xfrm>
          <a:prstGeom prst="rect">
            <a:avLst/>
          </a:prstGeom>
        </p:spPr>
      </p:pic>
      <p:sp>
        <p:nvSpPr>
          <p:cNvPr id="63" name="Rectangle 62">
            <a:extLst>
              <a:ext uri="{FF2B5EF4-FFF2-40B4-BE49-F238E27FC236}">
                <a16:creationId xmlns:a16="http://schemas.microsoft.com/office/drawing/2014/main" id="{76F362DA-23AA-4704-9934-C99C7F9CD51F}"/>
              </a:ext>
            </a:extLst>
          </p:cNvPr>
          <p:cNvSpPr/>
          <p:nvPr/>
        </p:nvSpPr>
        <p:spPr>
          <a:xfrm>
            <a:off x="8731875" y="3658521"/>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FB109E92-9269-43E9-AB1A-2699D488EDC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9372" y="3465864"/>
            <a:ext cx="692505" cy="692505"/>
          </a:xfrm>
          <a:prstGeom prst="rect">
            <a:avLst/>
          </a:prstGeom>
        </p:spPr>
      </p:pic>
      <p:sp>
        <p:nvSpPr>
          <p:cNvPr id="65" name="Rectangle 64">
            <a:extLst>
              <a:ext uri="{FF2B5EF4-FFF2-40B4-BE49-F238E27FC236}">
                <a16:creationId xmlns:a16="http://schemas.microsoft.com/office/drawing/2014/main" id="{A215AB75-3D35-4AEE-8119-20BAF0AD7917}"/>
              </a:ext>
            </a:extLst>
          </p:cNvPr>
          <p:cNvSpPr/>
          <p:nvPr/>
        </p:nvSpPr>
        <p:spPr>
          <a:xfrm>
            <a:off x="8731875" y="5098910"/>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BD09654E-1EDA-42DF-86CD-B9352833E88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9372" y="4809270"/>
            <a:ext cx="692505" cy="692505"/>
          </a:xfrm>
          <a:prstGeom prst="rect">
            <a:avLst/>
          </a:prstGeom>
        </p:spPr>
      </p:pic>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7/6/2021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7/6/2021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a:t>
            </a:r>
            <a:r>
              <a:rPr lang="en-US" dirty="0">
                <a:solidFill>
                  <a:srgbClr val="FF0000"/>
                </a:solidFill>
              </a:rPr>
              <a:t>input integrity</a:t>
            </a:r>
            <a:r>
              <a:rPr lang="en-US" dirty="0"/>
              <a:t>.</a:t>
            </a:r>
          </a:p>
        </p:txBody>
      </p:sp>
      <p:sp>
        <p:nvSpPr>
          <p:cNvPr id="3" name="Date Placeholder 2"/>
          <p:cNvSpPr>
            <a:spLocks noGrp="1"/>
          </p:cNvSpPr>
          <p:nvPr>
            <p:ph type="dt" sz="half" idx="10"/>
          </p:nvPr>
        </p:nvSpPr>
        <p:spPr/>
        <p:txBody>
          <a:bodyPr/>
          <a:lstStyle/>
          <a:p>
            <a:fld id="{11184890-F410-4BF8-B382-3C81288E4DA9}"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7/6/2021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2943398"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4776129"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2803407"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5150569"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solidFill>
                  <a:srgbClr val="FF0000"/>
                </a:solidFill>
              </a:rPr>
              <a:t>none of them </a:t>
            </a:r>
            <a:r>
              <a:rPr lang="en-US" dirty="0"/>
              <a:t>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7/6/2021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6" name="Rectangle 25">
            <a:extLst>
              <a:ext uri="{FF2B5EF4-FFF2-40B4-BE49-F238E27FC236}">
                <a16:creationId xmlns:a16="http://schemas.microsoft.com/office/drawing/2014/main" id="{8448D11C-32E2-456F-88D6-56957FBD6339}"/>
              </a:ext>
            </a:extLst>
          </p:cNvPr>
          <p:cNvSpPr/>
          <p:nvPr/>
        </p:nvSpPr>
        <p:spPr>
          <a:xfrm>
            <a:off x="254264" y="4572000"/>
            <a:ext cx="2197715" cy="400110"/>
          </a:xfrm>
          <a:prstGeom prst="rect">
            <a:avLst/>
          </a:prstGeom>
        </p:spPr>
        <p:txBody>
          <a:bodyPr wrap="square">
            <a:spAutoFit/>
          </a:bodyPr>
          <a:lstStyle/>
          <a:p>
            <a:r>
              <a:rPr lang="en-US" sz="2000" dirty="0"/>
              <a:t>Simultaneous IO</a:t>
            </a:r>
          </a:p>
        </p:txBody>
      </p:sp>
      <p:sp>
        <p:nvSpPr>
          <p:cNvPr id="27" name="Rectangle 26">
            <a:extLst>
              <a:ext uri="{FF2B5EF4-FFF2-40B4-BE49-F238E27FC236}">
                <a16:creationId xmlns:a16="http://schemas.microsoft.com/office/drawing/2014/main" id="{FD505542-2BD6-4458-B181-D2375F2A71AF}"/>
              </a:ext>
            </a:extLst>
          </p:cNvPr>
          <p:cNvSpPr/>
          <p:nvPr/>
        </p:nvSpPr>
        <p:spPr>
          <a:xfrm>
            <a:off x="3220985" y="4572000"/>
            <a:ext cx="2393661" cy="400110"/>
          </a:xfrm>
          <a:prstGeom prst="rect">
            <a:avLst/>
          </a:prstGeom>
        </p:spPr>
        <p:txBody>
          <a:bodyPr wrap="square">
            <a:spAutoFit/>
          </a:bodyPr>
          <a:lstStyle/>
          <a:p>
            <a:r>
              <a:rPr lang="en-US" sz="2000" dirty="0"/>
              <a:t>All input modalities</a:t>
            </a:r>
          </a:p>
        </p:txBody>
      </p:sp>
      <p:sp>
        <p:nvSpPr>
          <p:cNvPr id="28" name="Rectangle 27">
            <a:extLst>
              <a:ext uri="{FF2B5EF4-FFF2-40B4-BE49-F238E27FC236}">
                <a16:creationId xmlns:a16="http://schemas.microsoft.com/office/drawing/2014/main" id="{66B5A7E5-462B-4B30-A445-5C78444D9D03}"/>
              </a:ext>
            </a:extLst>
          </p:cNvPr>
          <p:cNvSpPr/>
          <p:nvPr/>
        </p:nvSpPr>
        <p:spPr>
          <a:xfrm>
            <a:off x="6270084" y="4572000"/>
            <a:ext cx="2393661" cy="400110"/>
          </a:xfrm>
          <a:prstGeom prst="rect">
            <a:avLst/>
          </a:prstGeom>
        </p:spPr>
        <p:txBody>
          <a:bodyPr wrap="square">
            <a:spAutoFit/>
          </a:bodyPr>
          <a:lstStyle/>
          <a:p>
            <a:r>
              <a:rPr lang="en-US" sz="2000" dirty="0"/>
              <a:t>Low cognitive load</a:t>
            </a:r>
          </a:p>
        </p:txBody>
      </p:sp>
      <p:sp>
        <p:nvSpPr>
          <p:cNvPr id="29" name="Rectangle 28">
            <a:extLst>
              <a:ext uri="{FF2B5EF4-FFF2-40B4-BE49-F238E27FC236}">
                <a16:creationId xmlns:a16="http://schemas.microsoft.com/office/drawing/2014/main" id="{8690DC5A-9210-4C0C-BBE9-DAD221B28424}"/>
              </a:ext>
            </a:extLst>
          </p:cNvPr>
          <p:cNvSpPr/>
          <p:nvPr/>
        </p:nvSpPr>
        <p:spPr>
          <a:xfrm>
            <a:off x="8975292" y="4572000"/>
            <a:ext cx="3075854" cy="707886"/>
          </a:xfrm>
          <a:prstGeom prst="rect">
            <a:avLst/>
          </a:prstGeom>
        </p:spPr>
        <p:txBody>
          <a:bodyPr wrap="square">
            <a:spAutoFit/>
          </a:bodyPr>
          <a:lstStyle/>
          <a:p>
            <a:pPr algn="ctr"/>
            <a:r>
              <a:rPr lang="en-US" sz="2000" dirty="0"/>
              <a:t>Low TCB + fast deployment</a:t>
            </a:r>
          </a:p>
        </p:txBody>
      </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ProtectIOn</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a:solidFill>
                    <a:prstClr val="black"/>
                  </a:solidFill>
                  <a:latin typeface="Calibri" panose="020F0502020204030204"/>
                </a:rPr>
                <a:t>ProtectIOn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7/6/2021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IOHub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DE895E-025B-43B2-B681-AF3EF59C5F8D}"/>
              </a:ext>
            </a:extLst>
          </p:cNvPr>
          <p:cNvGrpSpPr/>
          <p:nvPr/>
        </p:nvGrpSpPr>
        <p:grpSpPr>
          <a:xfrm>
            <a:off x="8613153" y="4306649"/>
            <a:ext cx="1780296" cy="933764"/>
            <a:chOff x="8585339" y="4482385"/>
            <a:chExt cx="1780296" cy="933764"/>
          </a:xfrm>
        </p:grpSpPr>
        <p:pic>
          <p:nvPicPr>
            <p:cNvPr id="77" name="Picture 76">
              <a:extLst>
                <a:ext uri="{FF2B5EF4-FFF2-40B4-BE49-F238E27FC236}">
                  <a16:creationId xmlns:a16="http://schemas.microsoft.com/office/drawing/2014/main" id="{90817B75-ABBA-4369-A46D-6F6EF8F0D5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3590" y="4482385"/>
              <a:ext cx="583794" cy="583794"/>
            </a:xfrm>
            <a:prstGeom prst="rect">
              <a:avLst/>
            </a:prstGeom>
          </p:spPr>
        </p:pic>
        <p:sp>
          <p:nvSpPr>
            <p:cNvPr id="2" name="Rectangle 1">
              <a:extLst>
                <a:ext uri="{FF2B5EF4-FFF2-40B4-BE49-F238E27FC236}">
                  <a16:creationId xmlns:a16="http://schemas.microsoft.com/office/drawing/2014/main" id="{9E01B065-C098-4431-B8BE-2A94236A099A}"/>
                </a:ext>
              </a:extLst>
            </p:cNvPr>
            <p:cNvSpPr/>
            <p:nvPr/>
          </p:nvSpPr>
          <p:spPr>
            <a:xfrm>
              <a:off x="8585339" y="5046817"/>
              <a:ext cx="1780296" cy="369332"/>
            </a:xfrm>
            <a:prstGeom prst="rect">
              <a:avLst/>
            </a:prstGeom>
          </p:spPr>
          <p:txBody>
            <a:bodyPr wrap="none">
              <a:spAutoFit/>
            </a:bodyPr>
            <a:lstStyle/>
            <a:p>
              <a:r>
                <a:rPr lang="en-US" dirty="0">
                  <a:solidFill>
                    <a:prstClr val="black"/>
                  </a:solidFill>
                  <a:latin typeface="Calibri" panose="020F0502020204030204"/>
                </a:rPr>
                <a:t>Signed/enc input</a:t>
              </a:r>
              <a:endParaRPr lang="en-US" dirty="0"/>
            </a:p>
          </p:txBody>
        </p:sp>
      </p:grpSp>
      <p:sp>
        <p:nvSpPr>
          <p:cNvPr id="3" name="Date Placeholder 2"/>
          <p:cNvSpPr>
            <a:spLocks noGrp="1"/>
          </p:cNvSpPr>
          <p:nvPr>
            <p:ph type="dt" sz="half" idx="10"/>
          </p:nvPr>
        </p:nvSpPr>
        <p:spPr/>
        <p:txBody>
          <a:bodyPr/>
          <a:lstStyle/>
          <a:p>
            <a:fld id="{CDA0B511-0659-429D-AB4D-E94D861498C1}"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10"/>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822089" y="5577998"/>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988219" y="5973392"/>
            <a:ext cx="6142066" cy="461665"/>
          </a:xfrm>
          <a:prstGeom prst="rect">
            <a:avLst/>
          </a:prstGeom>
        </p:spPr>
        <p:txBody>
          <a:bodyPr wrap="none">
            <a:spAutoFit/>
          </a:bodyPr>
          <a:lstStyle/>
          <a:p>
            <a:r>
              <a:rPr lang="en-US" sz="2400"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7/6/2021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a:xfrm>
            <a:off x="6092825" y="6308726"/>
            <a:ext cx="4631883" cy="459776"/>
          </a:xfrm>
        </p:spPr>
        <p:txBody>
          <a:bodyPr/>
          <a:lstStyle/>
          <a:p>
            <a:r>
              <a:rPr lang="en-GB" dirty="0"/>
              <a:t>Aritra Dhar</a:t>
            </a:r>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243" y="5768064"/>
            <a:ext cx="966910" cy="966910"/>
          </a:xfrm>
          <a:prstGeom prst="rect">
            <a:avLst/>
          </a:prstGeom>
        </p:spPr>
      </p:pic>
      <p:sp>
        <p:nvSpPr>
          <p:cNvPr id="26" name="Rectangle 25">
            <a:extLst>
              <a:ext uri="{FF2B5EF4-FFF2-40B4-BE49-F238E27FC236}">
                <a16:creationId xmlns:a16="http://schemas.microsoft.com/office/drawing/2014/main" id="{46324FBD-BE09-4E11-9C19-1791B473DB0E}"/>
              </a:ext>
            </a:extLst>
          </p:cNvPr>
          <p:cNvSpPr/>
          <p:nvPr/>
        </p:nvSpPr>
        <p:spPr>
          <a:xfrm>
            <a:off x="4862687" y="2256377"/>
            <a:ext cx="954107" cy="369332"/>
          </a:xfrm>
          <a:prstGeom prst="rect">
            <a:avLst/>
          </a:prstGeom>
        </p:spPr>
        <p:txBody>
          <a:bodyPr wrap="none">
            <a:spAutoFit/>
          </a:bodyPr>
          <a:lstStyle/>
          <a:p>
            <a:r>
              <a:rPr lang="en-US" b="1" dirty="0">
                <a:solidFill>
                  <a:srgbClr val="FF0000"/>
                </a:solidFill>
              </a:rPr>
              <a:t>25.16M</a:t>
            </a:r>
          </a:p>
        </p:txBody>
      </p:sp>
      <p:pic>
        <p:nvPicPr>
          <p:cNvPr id="28" name="Picture 27">
            <a:extLst>
              <a:ext uri="{FF2B5EF4-FFF2-40B4-BE49-F238E27FC236}">
                <a16:creationId xmlns:a16="http://schemas.microsoft.com/office/drawing/2014/main" id="{AF044709-3D02-42D0-A5FE-10A1DF0D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267" y="1366249"/>
            <a:ext cx="898865" cy="898865"/>
          </a:xfrm>
          <a:prstGeom prst="rect">
            <a:avLst/>
          </a:prstGeom>
        </p:spPr>
      </p:pic>
      <p:grpSp>
        <p:nvGrpSpPr>
          <p:cNvPr id="29" name="Group 28">
            <a:extLst>
              <a:ext uri="{FF2B5EF4-FFF2-40B4-BE49-F238E27FC236}">
                <a16:creationId xmlns:a16="http://schemas.microsoft.com/office/drawing/2014/main" id="{9E1CEA7C-D05F-471E-BAE7-AD7DDB66F98C}"/>
              </a:ext>
            </a:extLst>
          </p:cNvPr>
          <p:cNvGrpSpPr/>
          <p:nvPr/>
        </p:nvGrpSpPr>
        <p:grpSpPr>
          <a:xfrm>
            <a:off x="7413450" y="1319734"/>
            <a:ext cx="1008413" cy="1314712"/>
            <a:chOff x="1941407" y="2452043"/>
            <a:chExt cx="1008413" cy="1314712"/>
          </a:xfrm>
        </p:grpSpPr>
        <p:sp>
          <p:nvSpPr>
            <p:cNvPr id="30" name="Rectangle 29">
              <a:extLst>
                <a:ext uri="{FF2B5EF4-FFF2-40B4-BE49-F238E27FC236}">
                  <a16:creationId xmlns:a16="http://schemas.microsoft.com/office/drawing/2014/main" id="{8B0095AB-DFBD-422C-8912-D1E7385BB34F}"/>
                </a:ext>
              </a:extLst>
            </p:cNvPr>
            <p:cNvSpPr/>
            <p:nvPr/>
          </p:nvSpPr>
          <p:spPr>
            <a:xfrm>
              <a:off x="1991742" y="3397423"/>
              <a:ext cx="954107" cy="369332"/>
            </a:xfrm>
            <a:prstGeom prst="rect">
              <a:avLst/>
            </a:prstGeom>
          </p:spPr>
          <p:txBody>
            <a:bodyPr wrap="none">
              <a:spAutoFit/>
            </a:bodyPr>
            <a:lstStyle/>
            <a:p>
              <a:r>
                <a:rPr lang="en-US" b="1" dirty="0">
                  <a:solidFill>
                    <a:srgbClr val="FF0000"/>
                  </a:solidFill>
                </a:rPr>
                <a:t>20.92M</a:t>
              </a:r>
            </a:p>
          </p:txBody>
        </p:sp>
        <p:pic>
          <p:nvPicPr>
            <p:cNvPr id="31" name="Picture 2" descr="File:Firefox logo, 2019.svg - Wikimedia Commons">
              <a:extLst>
                <a:ext uri="{FF2B5EF4-FFF2-40B4-BE49-F238E27FC236}">
                  <a16:creationId xmlns:a16="http://schemas.microsoft.com/office/drawing/2014/main" id="{CB956E3A-5937-4EB4-9532-0E94DED224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1407" y="2452043"/>
              <a:ext cx="1008413" cy="95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58DF65A-A6F6-45DF-A610-B0D3661B6D49}"/>
              </a:ext>
            </a:extLst>
          </p:cNvPr>
          <p:cNvGrpSpPr/>
          <p:nvPr/>
        </p:nvGrpSpPr>
        <p:grpSpPr>
          <a:xfrm>
            <a:off x="9465966" y="1311107"/>
            <a:ext cx="1099570" cy="1314213"/>
            <a:chOff x="4019299" y="2393081"/>
            <a:chExt cx="1099570" cy="1314213"/>
          </a:xfrm>
        </p:grpSpPr>
        <p:sp>
          <p:nvSpPr>
            <p:cNvPr id="33" name="Rectangle 32">
              <a:extLst>
                <a:ext uri="{FF2B5EF4-FFF2-40B4-BE49-F238E27FC236}">
                  <a16:creationId xmlns:a16="http://schemas.microsoft.com/office/drawing/2014/main" id="{164526BF-A421-47C7-8F7A-A376D747BF44}"/>
                </a:ext>
              </a:extLst>
            </p:cNvPr>
            <p:cNvSpPr/>
            <p:nvPr/>
          </p:nvSpPr>
          <p:spPr>
            <a:xfrm>
              <a:off x="4360870" y="3337962"/>
              <a:ext cx="505267" cy="369332"/>
            </a:xfrm>
            <a:prstGeom prst="rect">
              <a:avLst/>
            </a:prstGeom>
          </p:spPr>
          <p:txBody>
            <a:bodyPr wrap="none">
              <a:spAutoFit/>
            </a:bodyPr>
            <a:lstStyle/>
            <a:p>
              <a:r>
                <a:rPr lang="en-US" b="1" dirty="0">
                  <a:solidFill>
                    <a:srgbClr val="FF0000"/>
                  </a:solidFill>
                </a:rPr>
                <a:t>2M</a:t>
              </a:r>
            </a:p>
          </p:txBody>
        </p:sp>
        <p:pic>
          <p:nvPicPr>
            <p:cNvPr id="34" name="Picture 4" descr="V8 (JavaScript engine) - Wikipedia">
              <a:extLst>
                <a:ext uri="{FF2B5EF4-FFF2-40B4-BE49-F238E27FC236}">
                  <a16:creationId xmlns:a16="http://schemas.microsoft.com/office/drawing/2014/main" id="{316328ED-A957-4EB2-B8D7-8700583A15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488" b="7545"/>
            <a:stretch/>
          </p:blipFill>
          <p:spPr bwMode="auto">
            <a:xfrm>
              <a:off x="4019299" y="2393081"/>
              <a:ext cx="1099570" cy="94527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a:extLst>
              <a:ext uri="{FF2B5EF4-FFF2-40B4-BE49-F238E27FC236}">
                <a16:creationId xmlns:a16="http://schemas.microsoft.com/office/drawing/2014/main" id="{24E84583-D5B7-4E1F-93EE-341B8785C1B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301" t="12097" r="29166" b="14509"/>
          <a:stretch/>
        </p:blipFill>
        <p:spPr>
          <a:xfrm>
            <a:off x="5470481" y="1340313"/>
            <a:ext cx="898866" cy="898866"/>
          </a:xfrm>
          <a:prstGeom prst="rect">
            <a:avLst/>
          </a:prstGeom>
        </p:spPr>
      </p:pic>
      <p:sp>
        <p:nvSpPr>
          <p:cNvPr id="15" name="Rectangle 14">
            <a:extLst>
              <a:ext uri="{FF2B5EF4-FFF2-40B4-BE49-F238E27FC236}">
                <a16:creationId xmlns:a16="http://schemas.microsoft.com/office/drawing/2014/main" id="{0E64E5E6-25F7-4F70-8FF0-4627947D3BF9}"/>
              </a:ext>
            </a:extLst>
          </p:cNvPr>
          <p:cNvSpPr/>
          <p:nvPr/>
        </p:nvSpPr>
        <p:spPr>
          <a:xfrm>
            <a:off x="3579019" y="1301199"/>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3A6CB76-A1E6-4CC8-8469-949EBE5C5618}"/>
              </a:ext>
            </a:extLst>
          </p:cNvPr>
          <p:cNvSpPr/>
          <p:nvPr/>
        </p:nvSpPr>
        <p:spPr>
          <a:xfrm>
            <a:off x="3579019" y="4411090"/>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ABD612-7270-4C6B-A5AE-334F37867C23}"/>
              </a:ext>
            </a:extLst>
          </p:cNvPr>
          <p:cNvGrpSpPr/>
          <p:nvPr/>
        </p:nvGrpSpPr>
        <p:grpSpPr>
          <a:xfrm>
            <a:off x="4428223" y="2954582"/>
            <a:ext cx="954107" cy="1309146"/>
            <a:chOff x="6145677" y="2395166"/>
            <a:chExt cx="954107" cy="1309146"/>
          </a:xfrm>
        </p:grpSpPr>
        <p:sp>
          <p:nvSpPr>
            <p:cNvPr id="39" name="Rectangle 38">
              <a:extLst>
                <a:ext uri="{FF2B5EF4-FFF2-40B4-BE49-F238E27FC236}">
                  <a16:creationId xmlns:a16="http://schemas.microsoft.com/office/drawing/2014/main" id="{B549DB14-BE95-428E-BF82-F1D382A278E5}"/>
                </a:ext>
              </a:extLst>
            </p:cNvPr>
            <p:cNvSpPr/>
            <p:nvPr/>
          </p:nvSpPr>
          <p:spPr>
            <a:xfrm>
              <a:off x="6145677" y="3334980"/>
              <a:ext cx="954107" cy="369332"/>
            </a:xfrm>
            <a:prstGeom prst="rect">
              <a:avLst/>
            </a:prstGeom>
          </p:spPr>
          <p:txBody>
            <a:bodyPr wrap="none">
              <a:spAutoFit/>
            </a:bodyPr>
            <a:lstStyle/>
            <a:p>
              <a:r>
                <a:rPr lang="en-US" b="1" dirty="0">
                  <a:solidFill>
                    <a:srgbClr val="FF0000"/>
                  </a:solidFill>
                </a:rPr>
                <a:t>36.68M</a:t>
              </a:r>
            </a:p>
          </p:txBody>
        </p:sp>
        <p:pic>
          <p:nvPicPr>
            <p:cNvPr id="40" name="Picture 6" descr="AMD, Nvidia ramp up Linux driver support after Valve's ...">
              <a:extLst>
                <a:ext uri="{FF2B5EF4-FFF2-40B4-BE49-F238E27FC236}">
                  <a16:creationId xmlns:a16="http://schemas.microsoft.com/office/drawing/2014/main" id="{59283C2B-5809-4DD0-8E84-E551598CA4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869" r="22475"/>
            <a:stretch/>
          </p:blipFill>
          <p:spPr bwMode="auto">
            <a:xfrm>
              <a:off x="6201723" y="2395166"/>
              <a:ext cx="764914" cy="9031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2883A47-5322-426C-A612-0D8342B61096}"/>
              </a:ext>
            </a:extLst>
          </p:cNvPr>
          <p:cNvGrpSpPr/>
          <p:nvPr/>
        </p:nvGrpSpPr>
        <p:grpSpPr>
          <a:xfrm>
            <a:off x="6655675" y="2832143"/>
            <a:ext cx="1045125" cy="1393989"/>
            <a:chOff x="8063080" y="2282945"/>
            <a:chExt cx="1045125" cy="1393989"/>
          </a:xfrm>
        </p:grpSpPr>
        <p:sp>
          <p:nvSpPr>
            <p:cNvPr id="42" name="Rectangle 41">
              <a:extLst>
                <a:ext uri="{FF2B5EF4-FFF2-40B4-BE49-F238E27FC236}">
                  <a16:creationId xmlns:a16="http://schemas.microsoft.com/office/drawing/2014/main" id="{3EB18614-5BFE-47B6-9831-35DFD9B1CC44}"/>
                </a:ext>
              </a:extLst>
            </p:cNvPr>
            <p:cNvSpPr/>
            <p:nvPr/>
          </p:nvSpPr>
          <p:spPr>
            <a:xfrm>
              <a:off x="8224004" y="3307602"/>
              <a:ext cx="736099" cy="369332"/>
            </a:xfrm>
            <a:prstGeom prst="rect">
              <a:avLst/>
            </a:prstGeom>
          </p:spPr>
          <p:txBody>
            <a:bodyPr wrap="none">
              <a:spAutoFit/>
            </a:bodyPr>
            <a:lstStyle/>
            <a:p>
              <a:r>
                <a:rPr lang="en-US" b="1" dirty="0">
                  <a:solidFill>
                    <a:srgbClr val="FF0000"/>
                  </a:solidFill>
                </a:rPr>
                <a:t>600K</a:t>
              </a:r>
            </a:p>
          </p:txBody>
        </p:sp>
        <p:pic>
          <p:nvPicPr>
            <p:cNvPr id="43" name="Picture 8" descr="Ubuntu Font and Ubuntu Font Generator">
              <a:extLst>
                <a:ext uri="{FF2B5EF4-FFF2-40B4-BE49-F238E27FC236}">
                  <a16:creationId xmlns:a16="http://schemas.microsoft.com/office/drawing/2014/main" id="{A2EEDBB0-E32B-4F88-8546-F0B8C5A5E62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1F7906B7-2963-4549-B480-2C5278A10A06}"/>
              </a:ext>
            </a:extLst>
          </p:cNvPr>
          <p:cNvSpPr/>
          <p:nvPr/>
        </p:nvSpPr>
        <p:spPr>
          <a:xfrm>
            <a:off x="3579019" y="2880146"/>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le:Arm logo blue RGB.svg - Wikipedia">
            <a:extLst>
              <a:ext uri="{FF2B5EF4-FFF2-40B4-BE49-F238E27FC236}">
                <a16:creationId xmlns:a16="http://schemas.microsoft.com/office/drawing/2014/main" id="{3CB7CFC7-AB29-4680-9925-2FA2DF4A3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441" t="43130" r="33027" b="42952"/>
          <a:stretch/>
        </p:blipFill>
        <p:spPr bwMode="auto">
          <a:xfrm>
            <a:off x="4753979" y="4501599"/>
            <a:ext cx="1900881" cy="6096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C8ECAFD-343C-4553-9021-46C3AB8EE0B4}"/>
              </a:ext>
            </a:extLst>
          </p:cNvPr>
          <p:cNvSpPr/>
          <p:nvPr/>
        </p:nvSpPr>
        <p:spPr>
          <a:xfrm>
            <a:off x="4605052" y="5067080"/>
            <a:ext cx="2423484" cy="307777"/>
          </a:xfrm>
          <a:prstGeom prst="rect">
            <a:avLst/>
          </a:prstGeom>
        </p:spPr>
        <p:txBody>
          <a:bodyPr wrap="none">
            <a:spAutoFit/>
          </a:bodyPr>
          <a:lstStyle/>
          <a:p>
            <a:r>
              <a:rPr lang="en-US" sz="1400" dirty="0"/>
              <a:t>*Cortex –A Trusted firmware</a:t>
            </a:r>
          </a:p>
        </p:txBody>
      </p:sp>
      <p:sp>
        <p:nvSpPr>
          <p:cNvPr id="47" name="Rectangle 46">
            <a:extLst>
              <a:ext uri="{FF2B5EF4-FFF2-40B4-BE49-F238E27FC236}">
                <a16:creationId xmlns:a16="http://schemas.microsoft.com/office/drawing/2014/main" id="{68BC3313-67D9-46B8-8679-72B8C9ACF718}"/>
              </a:ext>
            </a:extLst>
          </p:cNvPr>
          <p:cNvSpPr/>
          <p:nvPr/>
        </p:nvSpPr>
        <p:spPr>
          <a:xfrm>
            <a:off x="5339740" y="5363256"/>
            <a:ext cx="736099" cy="369332"/>
          </a:xfrm>
          <a:prstGeom prst="rect">
            <a:avLst/>
          </a:prstGeom>
        </p:spPr>
        <p:txBody>
          <a:bodyPr wrap="none">
            <a:spAutoFit/>
          </a:bodyPr>
          <a:lstStyle/>
          <a:p>
            <a:r>
              <a:rPr lang="en-US" b="1" dirty="0">
                <a:solidFill>
                  <a:srgbClr val="FF0000"/>
                </a:solidFill>
              </a:rPr>
              <a:t>333K</a:t>
            </a:r>
          </a:p>
        </p:txBody>
      </p:sp>
      <p:sp>
        <p:nvSpPr>
          <p:cNvPr id="17" name="Rectangle 16">
            <a:extLst>
              <a:ext uri="{FF2B5EF4-FFF2-40B4-BE49-F238E27FC236}">
                <a16:creationId xmlns:a16="http://schemas.microsoft.com/office/drawing/2014/main" id="{8C7B6ACE-2B9F-48C1-BCFC-970CFE14D7A5}"/>
              </a:ext>
            </a:extLst>
          </p:cNvPr>
          <p:cNvSpPr/>
          <p:nvPr/>
        </p:nvSpPr>
        <p:spPr>
          <a:xfrm>
            <a:off x="1808363" y="1806588"/>
            <a:ext cx="1313180" cy="369332"/>
          </a:xfrm>
          <a:prstGeom prst="rect">
            <a:avLst/>
          </a:prstGeom>
        </p:spPr>
        <p:txBody>
          <a:bodyPr wrap="none">
            <a:spAutoFit/>
          </a:bodyPr>
          <a:lstStyle/>
          <a:p>
            <a:r>
              <a:rPr lang="en-US" dirty="0"/>
              <a:t>Application</a:t>
            </a:r>
          </a:p>
        </p:txBody>
      </p:sp>
      <p:sp>
        <p:nvSpPr>
          <p:cNvPr id="49" name="Rectangle 48">
            <a:extLst>
              <a:ext uri="{FF2B5EF4-FFF2-40B4-BE49-F238E27FC236}">
                <a16:creationId xmlns:a16="http://schemas.microsoft.com/office/drawing/2014/main" id="{7F311EB4-CB6A-4364-83F0-7338273BCC63}"/>
              </a:ext>
            </a:extLst>
          </p:cNvPr>
          <p:cNvSpPr/>
          <p:nvPr/>
        </p:nvSpPr>
        <p:spPr>
          <a:xfrm>
            <a:off x="1866071" y="3385535"/>
            <a:ext cx="1197764" cy="369332"/>
          </a:xfrm>
          <a:prstGeom prst="rect">
            <a:avLst/>
          </a:prstGeom>
        </p:spPr>
        <p:txBody>
          <a:bodyPr wrap="none">
            <a:spAutoFit/>
          </a:bodyPr>
          <a:lstStyle/>
          <a:p>
            <a:r>
              <a:rPr lang="en-US" dirty="0"/>
              <a:t>OS/Driver</a:t>
            </a:r>
          </a:p>
        </p:txBody>
      </p:sp>
      <p:sp>
        <p:nvSpPr>
          <p:cNvPr id="50" name="Rectangle 49">
            <a:extLst>
              <a:ext uri="{FF2B5EF4-FFF2-40B4-BE49-F238E27FC236}">
                <a16:creationId xmlns:a16="http://schemas.microsoft.com/office/drawing/2014/main" id="{A060A362-E374-4119-AB45-22499BDFA570}"/>
              </a:ext>
            </a:extLst>
          </p:cNvPr>
          <p:cNvSpPr/>
          <p:nvPr/>
        </p:nvSpPr>
        <p:spPr>
          <a:xfrm>
            <a:off x="1872483" y="4850807"/>
            <a:ext cx="1184940" cy="369332"/>
          </a:xfrm>
          <a:prstGeom prst="rect">
            <a:avLst/>
          </a:prstGeom>
        </p:spPr>
        <p:txBody>
          <a:bodyPr wrap="none">
            <a:spAutoFit/>
          </a:bodyPr>
          <a:lstStyle/>
          <a:p>
            <a:r>
              <a:rPr lang="en-US" dirty="0"/>
              <a:t>Hardware</a:t>
            </a:r>
          </a:p>
        </p:txBody>
      </p:sp>
      <p:pic>
        <p:nvPicPr>
          <p:cNvPr id="1030" name="Picture 6" descr="Nvidia Logo | Symbol, History, PNG (3840*2160)">
            <a:extLst>
              <a:ext uri="{FF2B5EF4-FFF2-40B4-BE49-F238E27FC236}">
                <a16:creationId xmlns:a16="http://schemas.microsoft.com/office/drawing/2014/main" id="{4F77EDFE-8692-4E7E-9595-E37EFF2B33F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060" r="13177"/>
          <a:stretch/>
        </p:blipFill>
        <p:spPr bwMode="auto">
          <a:xfrm>
            <a:off x="8789106" y="2988686"/>
            <a:ext cx="1018431" cy="766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362A631-6203-48D3-8A19-DABA11DF5577}"/>
              </a:ext>
            </a:extLst>
          </p:cNvPr>
          <p:cNvSpPr/>
          <p:nvPr/>
        </p:nvSpPr>
        <p:spPr>
          <a:xfrm>
            <a:off x="9675019" y="2979339"/>
            <a:ext cx="1707519" cy="584775"/>
          </a:xfrm>
          <a:prstGeom prst="rect">
            <a:avLst/>
          </a:prstGeom>
        </p:spPr>
        <p:txBody>
          <a:bodyPr wrap="none">
            <a:spAutoFit/>
          </a:bodyPr>
          <a:lstStyle/>
          <a:p>
            <a:r>
              <a:rPr lang="en-US" sz="1600" dirty="0"/>
              <a:t>Nouveau</a:t>
            </a:r>
            <a:r>
              <a:rPr lang="en-US" dirty="0"/>
              <a:t> </a:t>
            </a:r>
          </a:p>
          <a:p>
            <a:r>
              <a:rPr lang="en-US" sz="1400" dirty="0"/>
              <a:t>*Only kernel driver </a:t>
            </a:r>
          </a:p>
        </p:txBody>
      </p:sp>
      <p:sp>
        <p:nvSpPr>
          <p:cNvPr id="53" name="Rectangle 52">
            <a:extLst>
              <a:ext uri="{FF2B5EF4-FFF2-40B4-BE49-F238E27FC236}">
                <a16:creationId xmlns:a16="http://schemas.microsoft.com/office/drawing/2014/main" id="{5105B2BB-5C91-4B97-8090-4B570EEC537B}"/>
              </a:ext>
            </a:extLst>
          </p:cNvPr>
          <p:cNvSpPr/>
          <p:nvPr/>
        </p:nvSpPr>
        <p:spPr>
          <a:xfrm>
            <a:off x="8854090" y="3865804"/>
            <a:ext cx="761747" cy="369332"/>
          </a:xfrm>
          <a:prstGeom prst="rect">
            <a:avLst/>
          </a:prstGeom>
        </p:spPr>
        <p:txBody>
          <a:bodyPr wrap="none">
            <a:spAutoFit/>
          </a:bodyPr>
          <a:lstStyle/>
          <a:p>
            <a:r>
              <a:rPr lang="en-US" b="1" dirty="0">
                <a:solidFill>
                  <a:srgbClr val="FF0000"/>
                </a:solidFill>
              </a:rPr>
              <a:t>3.6 M</a:t>
            </a:r>
          </a:p>
        </p:txBody>
      </p:sp>
      <p:sp>
        <p:nvSpPr>
          <p:cNvPr id="54" name="Rectangle 53">
            <a:extLst>
              <a:ext uri="{FF2B5EF4-FFF2-40B4-BE49-F238E27FC236}">
                <a16:creationId xmlns:a16="http://schemas.microsoft.com/office/drawing/2014/main" id="{AE150A8A-5338-4AFB-8326-01DB74A5CD79}"/>
              </a:ext>
            </a:extLst>
          </p:cNvPr>
          <p:cNvSpPr/>
          <p:nvPr/>
        </p:nvSpPr>
        <p:spPr>
          <a:xfrm>
            <a:off x="7871604" y="4856361"/>
            <a:ext cx="2877711" cy="369332"/>
          </a:xfrm>
          <a:prstGeom prst="rect">
            <a:avLst/>
          </a:prstGeom>
        </p:spPr>
        <p:txBody>
          <a:bodyPr wrap="none">
            <a:spAutoFit/>
          </a:bodyPr>
          <a:lstStyle/>
          <a:p>
            <a:r>
              <a:rPr lang="en-US" dirty="0"/>
              <a:t>Other proprietary firmware</a:t>
            </a:r>
          </a:p>
        </p:txBody>
      </p:sp>
      <p:sp>
        <p:nvSpPr>
          <p:cNvPr id="2" name="Rectangle 1">
            <a:extLst>
              <a:ext uri="{FF2B5EF4-FFF2-40B4-BE49-F238E27FC236}">
                <a16:creationId xmlns:a16="http://schemas.microsoft.com/office/drawing/2014/main" id="{FC66ABE0-3DC6-416C-B020-9DCFEFAB2774}"/>
              </a:ext>
            </a:extLst>
          </p:cNvPr>
          <p:cNvSpPr/>
          <p:nvPr/>
        </p:nvSpPr>
        <p:spPr>
          <a:xfrm>
            <a:off x="0" y="6626654"/>
            <a:ext cx="3591048" cy="200055"/>
          </a:xfrm>
          <a:prstGeom prst="rect">
            <a:avLst/>
          </a:prstGeom>
        </p:spPr>
        <p:txBody>
          <a:bodyPr wrap="none">
            <a:spAutoFit/>
          </a:bodyPr>
          <a:lstStyle/>
          <a:p>
            <a:r>
              <a:rPr lang="en-US" sz="700" dirty="0"/>
              <a:t>code bases are calculated from the respective open-source repository using </a:t>
            </a:r>
            <a:r>
              <a:rPr lang="en-US" sz="700" dirty="0" err="1"/>
              <a:t>cloc</a:t>
            </a:r>
            <a:r>
              <a:rPr lang="en-US" sz="700" dirty="0"/>
              <a:t> tool</a:t>
            </a:r>
          </a:p>
        </p:txBody>
      </p:sp>
    </p:spTree>
    <p:extLst>
      <p:ext uri="{BB962C8B-B14F-4D97-AF65-F5344CB8AC3E}">
        <p14:creationId xmlns:p14="http://schemas.microsoft.com/office/powerpoint/2010/main" val="1213451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74231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8436042"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7/6/2021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500"/>
                                        <p:tgtEl>
                                          <p:spTgt spid="6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par>
                                <p:cTn id="70" presetID="10" presetClass="entr" presetSubtype="0" fill="hold" nodeType="with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nodeType="withEffect">
                                  <p:stCondLst>
                                    <p:cond delay="0"/>
                                  </p:stCondLst>
                                  <p:childTnLst>
                                    <p:set>
                                      <p:cBhvr>
                                        <p:cTn id="83" dur="1" fill="hold">
                                          <p:stCondLst>
                                            <p:cond delay="0"/>
                                          </p:stCondLst>
                                        </p:cTn>
                                        <p:tgtEl>
                                          <p:spTgt spid="81"/>
                                        </p:tgtEl>
                                        <p:attrNameLst>
                                          <p:attrName>style.visibility</p:attrName>
                                        </p:attrNameLst>
                                      </p:cBhvr>
                                      <p:to>
                                        <p:strVal val="visible"/>
                                      </p:to>
                                    </p:set>
                                    <p:animEffect transition="in" filter="fade">
                                      <p:cBhvr>
                                        <p:cTn id="84" dur="500"/>
                                        <p:tgtEl>
                                          <p:spTgt spid="8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500"/>
                                        <p:tgtEl>
                                          <p:spTgt spid="8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500"/>
                                        <p:tgtEl>
                                          <p:spTgt spid="86"/>
                                        </p:tgtEl>
                                      </p:cBhvr>
                                    </p:animEffect>
                                  </p:childTnLst>
                                </p:cTn>
                              </p:par>
                              <p:par>
                                <p:cTn id="100" presetID="10" presetClass="entr" presetSubtype="0" fill="hold"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500"/>
                                        <p:tgtEl>
                                          <p:spTgt spid="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fade">
                                      <p:cBhvr>
                                        <p:cTn id="108" dur="500"/>
                                        <p:tgtEl>
                                          <p:spTgt spid="73"/>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500"/>
                                        <p:tgtEl>
                                          <p:spTgt spid="4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tgtEl>
                                        <p:attrNameLst>
                                          <p:attrName>style.visibility</p:attrName>
                                        </p:attrNameLst>
                                      </p:cBhvr>
                                      <p:to>
                                        <p:strVal val="visible"/>
                                      </p:to>
                                    </p:set>
                                    <p:animEffect transition="in" filter="fade">
                                      <p:cBhvr>
                                        <p:cTn id="124" dur="500"/>
                                        <p:tgtEl>
                                          <p:spTgt spid="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73"/>
                                        </p:tgtEl>
                                      </p:cBhvr>
                                    </p:animEffect>
                                    <p:set>
                                      <p:cBhvr>
                                        <p:cTn id="129" dur="1" fill="hold">
                                          <p:stCondLst>
                                            <p:cond delay="499"/>
                                          </p:stCondLst>
                                        </p:cTn>
                                        <p:tgtEl>
                                          <p:spTgt spid="73"/>
                                        </p:tgtEl>
                                        <p:attrNameLst>
                                          <p:attrName>style.visibility</p:attrName>
                                        </p:attrNameLst>
                                      </p:cBhvr>
                                      <p:to>
                                        <p:strVal val="hidden"/>
                                      </p:to>
                                    </p:se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fade">
                                      <p:cBhvr>
                                        <p:cTn id="1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Must be initiated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Prototype</a:t>
            </a:r>
          </a:p>
        </p:txBody>
      </p:sp>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3"/>
          <a:stretch>
            <a:fillRect/>
          </a:stretch>
        </p:blipFill>
        <p:spPr>
          <a:xfrm>
            <a:off x="2464118" y="1828800"/>
            <a:ext cx="7395628" cy="4267200"/>
          </a:xfrm>
          <a:prstGeom prst="rect">
            <a:avLst/>
          </a:prstGeom>
        </p:spPr>
      </p:pic>
      <p:sp>
        <p:nvSpPr>
          <p:cNvPr id="8" name="TextBox 7">
            <a:extLst>
              <a:ext uri="{FF2B5EF4-FFF2-40B4-BE49-F238E27FC236}">
                <a16:creationId xmlns:a16="http://schemas.microsoft.com/office/drawing/2014/main" id="{F22E81B5-734B-416D-B4CC-65594B728B81}"/>
              </a:ext>
            </a:extLst>
          </p:cNvPr>
          <p:cNvSpPr txBox="1"/>
          <p:nvPr/>
        </p:nvSpPr>
        <p:spPr>
          <a:xfrm>
            <a:off x="5001577" y="3886200"/>
            <a:ext cx="787241" cy="215444"/>
          </a:xfrm>
          <a:prstGeom prst="rect">
            <a:avLst/>
          </a:prstGeom>
          <a:solidFill>
            <a:schemeClr val="bg1"/>
          </a:solidFill>
          <a:ln>
            <a:solidFill>
              <a:schemeClr val="tx1"/>
            </a:solidFill>
          </a:ln>
        </p:spPr>
        <p:txBody>
          <a:bodyPr wrap="square" rtlCol="0">
            <a:spAutoFit/>
          </a:bodyPr>
          <a:lstStyle/>
          <a:p>
            <a:r>
              <a:rPr lang="en-US" sz="800" dirty="0">
                <a:solidFill>
                  <a:srgbClr val="232323"/>
                </a:solidFill>
                <a:latin typeface="Bahnschrift Light" panose="020B0502040204020203" pitchFamily="34" charset="0"/>
              </a:rPr>
              <a:t>         OK</a:t>
            </a:r>
          </a:p>
        </p:txBody>
      </p:sp>
      <p:sp>
        <p:nvSpPr>
          <p:cNvPr id="14" name="TextBox 13">
            <a:extLst>
              <a:ext uri="{FF2B5EF4-FFF2-40B4-BE49-F238E27FC236}">
                <a16:creationId xmlns:a16="http://schemas.microsoft.com/office/drawing/2014/main" id="{CCCD4A9D-8EE5-467A-8057-81D81A66043B}"/>
              </a:ext>
            </a:extLst>
          </p:cNvPr>
          <p:cNvSpPr txBox="1"/>
          <p:nvPr/>
        </p:nvSpPr>
        <p:spPr>
          <a:xfrm>
            <a:off x="5001577" y="4127956"/>
            <a:ext cx="787241" cy="215444"/>
          </a:xfrm>
          <a:prstGeom prst="rect">
            <a:avLst/>
          </a:prstGeom>
          <a:solidFill>
            <a:schemeClr val="bg1"/>
          </a:solidFill>
          <a:ln>
            <a:solidFill>
              <a:schemeClr val="tx1"/>
            </a:solidFill>
          </a:ln>
        </p:spPr>
        <p:txBody>
          <a:bodyPr wrap="square" rtlCol="0">
            <a:spAutoFit/>
          </a:bodyPr>
          <a:lstStyle/>
          <a:p>
            <a:r>
              <a:rPr lang="en-US" sz="800" dirty="0">
                <a:solidFill>
                  <a:srgbClr val="232323"/>
                </a:solidFill>
                <a:latin typeface="Bahnschrift Light" panose="020B0502040204020203" pitchFamily="34" charset="0"/>
              </a:rPr>
              <a:t>         Cancel</a:t>
            </a:r>
          </a:p>
        </p:txBody>
      </p:sp>
      <p:sp>
        <p:nvSpPr>
          <p:cNvPr id="15" name="TextBox 14">
            <a:extLst>
              <a:ext uri="{FF2B5EF4-FFF2-40B4-BE49-F238E27FC236}">
                <a16:creationId xmlns:a16="http://schemas.microsoft.com/office/drawing/2014/main" id="{C7646703-70AD-4F7A-88B5-A329D2315F08}"/>
              </a:ext>
            </a:extLst>
          </p:cNvPr>
          <p:cNvSpPr txBox="1"/>
          <p:nvPr/>
        </p:nvSpPr>
        <p:spPr>
          <a:xfrm>
            <a:off x="7456855" y="3886200"/>
            <a:ext cx="787241" cy="215444"/>
          </a:xfrm>
          <a:prstGeom prst="rect">
            <a:avLst/>
          </a:prstGeom>
          <a:solidFill>
            <a:schemeClr val="bg1"/>
          </a:solidFill>
          <a:ln>
            <a:solidFill>
              <a:schemeClr val="tx1"/>
            </a:solidFill>
          </a:ln>
        </p:spPr>
        <p:txBody>
          <a:bodyPr wrap="square" rtlCol="0">
            <a:spAutoFit/>
          </a:bodyPr>
          <a:lstStyle/>
          <a:p>
            <a:r>
              <a:rPr lang="en-US" sz="800" dirty="0">
                <a:solidFill>
                  <a:srgbClr val="232323"/>
                </a:solidFill>
                <a:latin typeface="Bahnschrift Light" panose="020B0502040204020203" pitchFamily="34" charset="0"/>
              </a:rPr>
              <a:t>         OK</a:t>
            </a:r>
          </a:p>
        </p:txBody>
      </p:sp>
      <p:sp>
        <p:nvSpPr>
          <p:cNvPr id="16" name="TextBox 15">
            <a:extLst>
              <a:ext uri="{FF2B5EF4-FFF2-40B4-BE49-F238E27FC236}">
                <a16:creationId xmlns:a16="http://schemas.microsoft.com/office/drawing/2014/main" id="{E4D77561-7DE0-4477-8D2C-E3E210D78A85}"/>
              </a:ext>
            </a:extLst>
          </p:cNvPr>
          <p:cNvSpPr txBox="1"/>
          <p:nvPr/>
        </p:nvSpPr>
        <p:spPr>
          <a:xfrm>
            <a:off x="7456855" y="4127956"/>
            <a:ext cx="787241" cy="215444"/>
          </a:xfrm>
          <a:prstGeom prst="rect">
            <a:avLst/>
          </a:prstGeom>
          <a:solidFill>
            <a:schemeClr val="bg1"/>
          </a:solidFill>
          <a:ln>
            <a:solidFill>
              <a:schemeClr val="tx1"/>
            </a:solidFill>
          </a:ln>
        </p:spPr>
        <p:txBody>
          <a:bodyPr wrap="square" rtlCol="0">
            <a:spAutoFit/>
          </a:bodyPr>
          <a:lstStyle/>
          <a:p>
            <a:r>
              <a:rPr lang="en-US" sz="800" dirty="0">
                <a:solidFill>
                  <a:srgbClr val="232323"/>
                </a:solidFill>
                <a:latin typeface="Bahnschrift Light" panose="020B0502040204020203" pitchFamily="34" charset="0"/>
              </a:rPr>
              <a:t>         Cancel</a:t>
            </a:r>
          </a:p>
        </p:txBody>
      </p:sp>
    </p:spTree>
    <p:extLst>
      <p:ext uri="{BB962C8B-B14F-4D97-AF65-F5344CB8AC3E}">
        <p14:creationId xmlns:p14="http://schemas.microsoft.com/office/powerpoint/2010/main" val="2323109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How it fits with the rest of the work?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5FE433-91AC-4D9F-9F20-A4EA4E76E2AB}"/>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6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a:xfrm>
            <a:off x="323850" y="2024064"/>
            <a:ext cx="11537950" cy="4605336"/>
          </a:xfrm>
        </p:spPr>
        <p:txBody>
          <a:bodyPr/>
          <a:lstStyle/>
          <a:p>
            <a:r>
              <a:rPr lang="en-US" dirty="0"/>
              <a:t>Trusted path is an intractable problem</a:t>
            </a:r>
          </a:p>
          <a:p>
            <a:pPr lvl="1"/>
            <a:r>
              <a:rPr lang="en-US" dirty="0"/>
              <a:t>System and human interaction</a:t>
            </a:r>
          </a:p>
          <a:p>
            <a:pPr lvl="1"/>
            <a:endParaRPr lang="en-US" sz="1800" dirty="0"/>
          </a:p>
          <a:p>
            <a:r>
              <a:rPr lang="en-US" dirty="0"/>
              <a:t>Existing trusted path solutions</a:t>
            </a:r>
          </a:p>
          <a:p>
            <a:endParaRPr lang="en-US" sz="1800" dirty="0"/>
          </a:p>
          <a:p>
            <a:r>
              <a:rPr lang="en-US" dirty="0"/>
              <a:t>Fundamental security properties</a:t>
            </a:r>
          </a:p>
          <a:p>
            <a:endParaRPr lang="en-US" sz="1800" dirty="0"/>
          </a:p>
          <a:p>
            <a:r>
              <a:rPr lang="en-US" dirty="0"/>
              <a:t>Human perception</a:t>
            </a:r>
          </a:p>
          <a:p>
            <a:pPr lvl="1"/>
            <a:r>
              <a:rPr lang="en-US" dirty="0"/>
              <a:t>Different mechanisms for Integrity, and confidentiality</a:t>
            </a:r>
          </a:p>
          <a:p>
            <a:endParaRPr lang="en-US" sz="1800"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7/6/2021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7/6/2021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7/6/2021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98419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7/6/2021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0"/>
                                        </p:tgtEl>
                                      </p:cBhvr>
                                    </p:animEffect>
                                    <p:set>
                                      <p:cBhvr>
                                        <p:cTn id="96" dur="1" fill="hold">
                                          <p:stCondLst>
                                            <p:cond delay="499"/>
                                          </p:stCondLst>
                                        </p:cTn>
                                        <p:tgtEl>
                                          <p:spTgt spid="50"/>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1"/>
                                        </p:tgtEl>
                                      </p:cBhvr>
                                    </p:animEffect>
                                    <p:set>
                                      <p:cBhvr>
                                        <p:cTn id="99" dur="1" fill="hold">
                                          <p:stCondLst>
                                            <p:cond delay="499"/>
                                          </p:stCondLst>
                                        </p:cTn>
                                        <p:tgtEl>
                                          <p:spTgt spid="51"/>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0" end="0"/>
                                            </p:txEl>
                                          </p:spTgt>
                                        </p:tgtEl>
                                        <p:attrNameLst>
                                          <p:attrName>style.visibility</p:attrName>
                                        </p:attrNameLst>
                                      </p:cBhvr>
                                      <p:to>
                                        <p:strVal val="visible"/>
                                      </p:to>
                                    </p:set>
                                    <p:animEffect transition="in" filter="fade">
                                      <p:cBhvr>
                                        <p:cTn id="117" dur="500"/>
                                        <p:tgtEl>
                                          <p:spTgt spid="36">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6">
                                            <p:txEl>
                                              <p:pRg st="1" end="1"/>
                                            </p:txEl>
                                          </p:spTgt>
                                        </p:tgtEl>
                                        <p:attrNameLst>
                                          <p:attrName>style.visibility</p:attrName>
                                        </p:attrNameLst>
                                      </p:cBhvr>
                                      <p:to>
                                        <p:strVal val="visible"/>
                                      </p:to>
                                    </p:set>
                                    <p:animEffect transition="in" filter="fade">
                                      <p:cBhvr>
                                        <p:cTn id="122" dur="500"/>
                                        <p:tgtEl>
                                          <p:spTgt spid="36">
                                            <p:txEl>
                                              <p:pRg st="1" end="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6">
                                            <p:txEl>
                                              <p:pRg st="2" end="2"/>
                                            </p:txEl>
                                          </p:spTgt>
                                        </p:tgtEl>
                                        <p:attrNameLst>
                                          <p:attrName>style.visibility</p:attrName>
                                        </p:attrNameLst>
                                      </p:cBhvr>
                                      <p:to>
                                        <p:strVal val="visible"/>
                                      </p:to>
                                    </p:set>
                                    <p:animEffect transition="in" filter="fade">
                                      <p:cBhvr>
                                        <p:cTn id="12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7/6/2021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UI Security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3074" name="Picture 2" descr="Usb drive premium icon">
            <a:extLst>
              <a:ext uri="{FF2B5EF4-FFF2-40B4-BE49-F238E27FC236}">
                <a16:creationId xmlns:a16="http://schemas.microsoft.com/office/drawing/2014/main" id="{A2BC3D17-F00B-4DD8-BC9D-26028A30C14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534331">
            <a:off x="8252198" y="3983809"/>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25056</TotalTime>
  <Words>3312</Words>
  <Application>Microsoft Office PowerPoint</Application>
  <PresentationFormat>Custom</PresentationFormat>
  <Paragraphs>851</Paragraphs>
  <Slides>67</Slides>
  <Notes>39</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67</vt:i4>
      </vt:variant>
    </vt:vector>
  </HeadingPairs>
  <TitlesOfParts>
    <vt:vector size="82" baseType="lpstr">
      <vt:lpstr>Arial</vt:lpstr>
      <vt:lpstr>Bahnschrift Light</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 UI Security</vt:lpstr>
      <vt:lpstr>My Contribution: Relay Attacks on Remote Attestation</vt:lpstr>
      <vt:lpstr>My Contribution: Relay Attacks on Remote Attestation</vt:lpstr>
      <vt:lpstr>My Contribution: Dedicated Security Chips</vt:lpstr>
      <vt:lpstr>My Contribution: Distributed Enclaves</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Server → IOHub Communication</vt:lpstr>
      <vt:lpstr>IO Integrity – Server → IOHub Communication</vt:lpstr>
      <vt:lpstr>IO Integrity – IOHub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Prototype</vt:lpstr>
      <vt:lpstr>How it fits with the rest of the work?</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lpstr>Performance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Dhar  Aritra</cp:lastModifiedBy>
  <cp:revision>798</cp:revision>
  <cp:lastPrinted>2013-06-08T11:22:51Z</cp:lastPrinted>
  <dcterms:created xsi:type="dcterms:W3CDTF">2019-12-03T10:53:56Z</dcterms:created>
  <dcterms:modified xsi:type="dcterms:W3CDTF">2021-07-06T09:09:50Z</dcterms:modified>
</cp:coreProperties>
</file>